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6643A4-55D4-48A2-AAE7-3AA3C0CDFD0E}">
          <p14:sldIdLst>
            <p14:sldId id="256"/>
            <p14:sldId id="258"/>
            <p14:sldId id="257"/>
            <p14:sldId id="259"/>
            <p14:sldId id="260"/>
            <p14:sldId id="267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Slide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Title, Text and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Title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22.07.2022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ias@mire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14701C-5604-453F-8149-ADF3ECEE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2" y="1412776"/>
            <a:ext cx="8335842" cy="381642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/>
                <a:solidFill>
                  <a:schemeClr val="accent2">
                    <a:lumMod val="50000"/>
                  </a:schemeClr>
                </a:solidFill>
                <a:latin typeface="Arial"/>
              </a:rPr>
              <a:t>ПОРЯДОК ПРОВЕДЕНИЯ АТТЕСТАЦИИ ПЕДАГОГИЧЕСКИХ РАБОТНИКОВ ОРГАНИЗАЦИЙ, ОСУЩЕСТВЛЯЮЩИХ ОБРАЗОВАТЕЛЬНУЮ ДЕЯТЕЛЬНОСТЬ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A45BF9-9978-4D94-92A5-C9657788B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176" y="5381764"/>
            <a:ext cx="3667274" cy="70788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КМПО РАНХиГС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Хоружева О.Г.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CE5482-3A4B-49E0-8D38-2F5FDDF4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4"/>
            <a:ext cx="10515600" cy="792088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Формирование и отправка заявления на аттестацию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989B2-65B2-4680-9922-5EE8BB6D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20" y="1495782"/>
            <a:ext cx="5141207" cy="16451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5713C9-919F-427C-B626-42DCD7D97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3573016"/>
            <a:ext cx="5236643" cy="2088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E37C8F-1BFC-4C8F-9A46-397DB6D49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120" y="1268760"/>
            <a:ext cx="359226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EC69F8-877F-44FE-BAD1-C81EE0EB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557337"/>
            <a:ext cx="6200775" cy="18669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300E1A0-B3AC-4FB4-B13B-A256F0BB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104" y="1219418"/>
            <a:ext cx="4611315" cy="53939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отправки заявления на рассмотрение в Минобрнауки России необходимо загрузить документы: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скан-копия заявления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скан-копия согласия на обработку персональных данных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приложение к экспертному заключению, подписанное директором Колледжа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1C7789-10EC-496E-A86F-34244A19E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0" y="3916370"/>
            <a:ext cx="59912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1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9D65E6-E1CF-4AF5-8452-7E58423E4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2"/>
            <a:ext cx="10153128" cy="29257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D26CAA-0429-49E0-8929-AC92CF6F982D}"/>
              </a:ext>
            </a:extLst>
          </p:cNvPr>
          <p:cNvSpPr/>
          <p:nvPr/>
        </p:nvSpPr>
        <p:spPr>
          <a:xfrm>
            <a:off x="1487488" y="3933056"/>
            <a:ext cx="8304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После формирования заявления в системе, необходимо направить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оригинал заявления о проведении аттестации для установления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квалификационной категории, оригинал согласия на обработку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персональных данных и приложение к экспертному заключению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заверенное работодателем в адрес Аттестационной комиссии: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Тверская ул., д.11, Москва, ГСП- 3, 125993, Министерство науки 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3108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2490D-B971-47EA-B779-41C2E1CF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6621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ПРИЛОЖЕНИЯ К ЭКСПЕРТНОМУ ЗАКЛЮЧЕНИЮ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7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70D07-02AC-4FE0-8D65-F5F361856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0" t="7955" r="19676" b="5863"/>
          <a:stretch/>
        </p:blipFill>
        <p:spPr>
          <a:xfrm>
            <a:off x="1847528" y="1052736"/>
            <a:ext cx="8784976" cy="55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578BFE-3418-4CEC-8FE8-6028B01F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340768"/>
            <a:ext cx="10791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1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408ED-65AF-4FCF-87EB-27B7E604D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290637"/>
            <a:ext cx="10706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558E24-7A5D-464E-A7B5-98AD8071A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980728"/>
            <a:ext cx="9308728" cy="57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6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0A877-9252-472F-A1A0-5D787BFE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63" y="980728"/>
            <a:ext cx="9093274" cy="57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CC3E1C-6FC7-4F5C-AA8A-2B2B3E7A3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00262"/>
            <a:ext cx="10591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491427-CB62-4399-8031-8FA5CB86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196752"/>
            <a:ext cx="10515600" cy="5866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Обновление нормативно-правовой базы аттестации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FB6C247-88C8-4518-9537-DC677935F03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2348878"/>
            <a:ext cx="5396408" cy="39604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Приказ Министерства просвещения Российской Федерации от 24.03.2023 № 196 «Об утверждении Порядка проведения аттестации педагогических работников организаций, осуществляющих образовательную деятельность», вступает в силу с 1 сентября 2023 г. и действует до 31 августа 2029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735FC3-F71A-4329-8342-EB634E61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913121"/>
            <a:ext cx="3312368" cy="46995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88A3A-CAC0-417F-80E0-EB59FA87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86" y="1168957"/>
            <a:ext cx="9439027" cy="56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0390-077B-47A4-BE5D-0312932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766219"/>
            <a:ext cx="10515600" cy="13255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8617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02DD6-0A59-4CB5-984F-9C80916B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52" y="1247625"/>
            <a:ext cx="10515600" cy="13255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Ключевые направления обновления аттестации педагогов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20241-6B25-48EB-A307-814BF7CF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24943"/>
            <a:ext cx="10515600" cy="32520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Введение с 1 сентября 2023 года нового Порядка аттестации педагогических работников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Введение новых квалификационных категорий «педагог-методист» и «педагог-наставник»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345370-81B9-4E5D-8CB2-D80BE050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75262"/>
            <a:ext cx="10515600" cy="1022349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Изменения в Порядке аттестации педагогических работников в целях установления ПЕРВОЙ и ВЫСШЕЙ квалификационной категории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66AF7-78E2-4FAF-99FE-36743470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8840"/>
            <a:ext cx="3816052" cy="52802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БЫЛО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68A80A-A82B-4EE4-8F80-411F86BBF2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7874" y="2505074"/>
            <a:ext cx="5374183" cy="4352926"/>
          </a:xfrm>
        </p:spPr>
        <p:txBody>
          <a:bodyPr>
            <a:normAutofit/>
          </a:bodyPr>
          <a:lstStyle/>
          <a:p>
            <a:r>
              <a:rPr lang="ru-RU" sz="2000" dirty="0"/>
              <a:t>п.24. Заявления 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не ранее чем через два года</a:t>
            </a:r>
            <a:r>
              <a:rPr lang="ru-RU" sz="2000" dirty="0"/>
              <a:t> после установления по этой должности первой квалификационной категории</a:t>
            </a:r>
          </a:p>
          <a:p>
            <a:r>
              <a:rPr lang="ru-RU" sz="2000" dirty="0"/>
              <a:t>п.30. Квалификационная категория устанавливается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 5 лет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83A5EAE-1317-4A9A-82C6-FB345D25335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662609" y="1974384"/>
            <a:ext cx="5183187" cy="52802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СТАЛО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438CAB-AC5C-4CC4-95EE-E639CAAEC88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5735960" y="2505074"/>
            <a:ext cx="6336704" cy="3948262"/>
          </a:xfrm>
        </p:spPr>
        <p:txBody>
          <a:bodyPr>
            <a:noAutofit/>
          </a:bodyPr>
          <a:lstStyle/>
          <a:p>
            <a:r>
              <a:rPr lang="ru-RU" sz="1800" dirty="0"/>
              <a:t>п.30. Заявления о проведении аттестации в целях установления высшей квалификационной категории подаются педагогическими работниками,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имеющим (имевшим) по одной из должностей первую или высшую квалификационную категорию</a:t>
            </a:r>
          </a:p>
          <a:p>
            <a:r>
              <a:rPr lang="ru-RU" sz="1800" dirty="0"/>
              <a:t>Срок действия квалификационной категории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не устанавливается </a:t>
            </a:r>
          </a:p>
          <a:p>
            <a:r>
              <a:rPr lang="ru-RU" sz="1800" dirty="0"/>
              <a:t>п.31. Проведение аттестации педагогических работников, имеющих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государственные награды, почетные звания, ведомственные знаки отличия </a:t>
            </a:r>
            <a:r>
              <a:rPr lang="ru-RU" sz="1800" dirty="0"/>
              <a:t>и иные награды, полученные </a:t>
            </a:r>
            <a:r>
              <a:rPr lang="ru-RU" sz="1800" b="1" dirty="0"/>
              <a:t>за достижения в педагогической деятельности, </a:t>
            </a:r>
            <a:r>
              <a:rPr lang="ru-RU" sz="1800" dirty="0"/>
              <a:t>либо являющихся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призерами конкурсов профессионального мастерства </a:t>
            </a:r>
            <a:r>
              <a:rPr lang="ru-RU" sz="1800" dirty="0"/>
              <a:t>педагогических работников осуществляется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на основе сведений, подтверждающих </a:t>
            </a:r>
            <a:r>
              <a:rPr lang="ru-RU" sz="1800" dirty="0"/>
              <a:t>наличие наград, званий, знаков отличия, сведений о награждениях за участие в профессиональных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02DD6-0A59-4CB5-984F-9C80916B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564904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ИНСТРУКЦИЯ по организации проведения аттестации педагогических работников в КМПО РАНХиГС, в целях установления квалификационной категории </a:t>
            </a:r>
          </a:p>
        </p:txBody>
      </p:sp>
    </p:spTree>
    <p:extLst>
      <p:ext uri="{BB962C8B-B14F-4D97-AF65-F5344CB8AC3E}">
        <p14:creationId xmlns:p14="http://schemas.microsoft.com/office/powerpoint/2010/main" val="3671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97734-8910-49FF-8BFE-244FEE7C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55" y="1052736"/>
            <a:ext cx="10977290" cy="55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BF2FC-AE90-4128-9FBF-17F12FA7A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27"/>
          <a:stretch/>
        </p:blipFill>
        <p:spPr>
          <a:xfrm>
            <a:off x="479376" y="1690686"/>
            <a:ext cx="6285409" cy="38884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EA210-03F0-42A9-AB63-E71CFABB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529" y="1916832"/>
            <a:ext cx="4655309" cy="3407441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A90E53A-9346-48F2-95B2-83D179A8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051"/>
            <a:ext cx="10515600" cy="8656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Начало работы в ИС «Аттестация» </a:t>
            </a:r>
          </a:p>
        </p:txBody>
      </p:sp>
    </p:spTree>
    <p:extLst>
      <p:ext uri="{BB962C8B-B14F-4D97-AF65-F5344CB8AC3E}">
        <p14:creationId xmlns:p14="http://schemas.microsoft.com/office/powerpoint/2010/main" val="34433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99053-21EA-46D9-BC17-2526B901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" y="1628800"/>
            <a:ext cx="6524625" cy="39243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C60AC29C-136C-4B1E-9BBA-261AF028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3505" y="1628800"/>
            <a:ext cx="4821882" cy="42322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Техническая поддержка по работе с сайтом: тел. 8-495-989-84-47 (многоканальный), эл. почта </a:t>
            </a:r>
            <a:r>
              <a:rPr lang="ru-RU" dirty="0">
                <a:hlinkClick r:id="rId4"/>
              </a:rPr>
              <a:t>ias@mirea.ru</a:t>
            </a:r>
            <a:endParaRPr lang="ru-RU" dirty="0"/>
          </a:p>
          <a:p>
            <a:r>
              <a:rPr lang="ru-RU" dirty="0"/>
              <a:t>Методическая поддержка: тел. 8-499-750-01-11 доб. 4778, эл. почта attestacia@mirea.ru</a:t>
            </a:r>
          </a:p>
        </p:txBody>
      </p:sp>
    </p:spTree>
    <p:extLst>
      <p:ext uri="{BB962C8B-B14F-4D97-AF65-F5344CB8AC3E}">
        <p14:creationId xmlns:p14="http://schemas.microsoft.com/office/powerpoint/2010/main" val="163083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946DF2E-D218-4173-BC9C-2D98D32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1"/>
            <a:ext cx="10515600" cy="853975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Заполнение личных данных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90B5B4-7CFD-4C7F-B22E-755663F8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2776"/>
            <a:ext cx="4424245" cy="54452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12A260-466C-4A2F-A2E1-388C9CD3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536316"/>
            <a:ext cx="6048672" cy="51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13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1172</TotalTime>
  <Words>420</Words>
  <Application>Microsoft Office PowerPoint</Application>
  <DocSecurity>0</DocSecurity>
  <PresentationFormat>Широкоэкранный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ПОРЯДОК ПРОВЕДЕНИЯ АТТЕСТАЦИИ ПЕДАГОГИЧЕСКИХ РАБОТНИКОВ ОРГАНИЗАЦИЙ, ОСУЩЕСТВЛЯЮЩИХ ОБРАЗОВАТЕЛЬНУЮ ДЕЯТЕЛЬНОСТЬ </vt:lpstr>
      <vt:lpstr>Обновление нормативно-правовой базы аттестации</vt:lpstr>
      <vt:lpstr>Ключевые направления обновления аттестации педагогов </vt:lpstr>
      <vt:lpstr>Изменения в Порядке аттестации педагогических работников в целях установления ПЕРВОЙ и ВЫСШЕЙ квалификационной категории</vt:lpstr>
      <vt:lpstr>ИНСТРУКЦИЯ по организации проведения аттестации педагогических работников в КМПО РАНХиГС, в целях установления квалификационной категории </vt:lpstr>
      <vt:lpstr>Презентация PowerPoint</vt:lpstr>
      <vt:lpstr>Начало работы в ИС «Аттестация» </vt:lpstr>
      <vt:lpstr>Презентация PowerPoint</vt:lpstr>
      <vt:lpstr>Заполнение личных данных </vt:lpstr>
      <vt:lpstr>Формирование и отправка заявления на аттестацию</vt:lpstr>
      <vt:lpstr>Презентация PowerPoint</vt:lpstr>
      <vt:lpstr>Презентация PowerPoint</vt:lpstr>
      <vt:lpstr>ПРИЛОЖЕНИЯ К ЭКСПЕРТНОМУ ЗАКЛЮЧЕНИЮ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Елена Мауль</dc:creator>
  <cp:keywords/>
  <dc:description/>
  <cp:lastModifiedBy>Хоружева Ольга Геннадьевна</cp:lastModifiedBy>
  <cp:revision>35</cp:revision>
  <dcterms:modified xsi:type="dcterms:W3CDTF">2023-11-14T09:02:38Z</dcterms:modified>
  <cp:category/>
  <dc:identifier/>
  <cp:contentStatus/>
  <dc:language/>
  <cp:version/>
</cp:coreProperties>
</file>